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9144000"/>
  <p:notesSz cx="6858000" cy="9144000"/>
  <p:embeddedFontLst>
    <p:embeddedFont>
      <p:font typeface="IBM Plex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9" roundtripDataSignature="AMtx7mjN+naBbnt6BKRRO2HSVQZXsfiTX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Christopher Kennedy"/>
  <p:cmAuthor clrIdx="1" id="1" initials="" lastIdx="1" name="Yeowon Kim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IBMPlexSans-bold.fntdata"/><Relationship Id="rId25" Type="http://schemas.openxmlformats.org/officeDocument/2006/relationships/font" Target="fonts/IBMPlexSans-regular.fntdata"/><Relationship Id="rId28" Type="http://schemas.openxmlformats.org/officeDocument/2006/relationships/font" Target="fonts/IBMPlexSans-boldItalic.fntdata"/><Relationship Id="rId27" Type="http://schemas.openxmlformats.org/officeDocument/2006/relationships/font" Target="fonts/IBMPlexSa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01-11T16:31:48.156">
    <p:pos x="6000" y="0"/>
    <p:text>@kimy3@newschool.edu any screenshots or images from the EC Network?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LDoK69Q"/>
      </p:ext>
    </p:extLst>
  </p:cm>
  <p:cm authorId="1" idx="1" dt="2021-01-11T16:31:48.156">
    <p:pos x="6000" y="0"/>
    <p:text>Hi Chris, Unfortunately, I have recordings of meetings, it's recorded in speaker mode..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LEQmSD4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aba651385d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" name="Google Shape;22;gaba651385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4b447a667_0_6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b4b447a667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4b447a667_0_7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4b447a667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b4b447a667_0_7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b4b447a667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4b447a667_0_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b4b447a667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b4b447a667_0_8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b4b447a667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aba651385d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" name="Google Shape;30;gaba651385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aba651385d_0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" name="Google Shape;40;gaba651385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aba651385d_0_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gaba651385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b4b447a667_0_1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b4b447a66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4b447a667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b4b447a6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4b447a667_0_6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b4b447a667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tura-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ctrTitle"/>
          </p:nvPr>
        </p:nvSpPr>
        <p:spPr>
          <a:xfrm>
            <a:off x="311700" y="656075"/>
            <a:ext cx="8520600" cy="210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A64F"/>
              </a:buClr>
              <a:buSzPts val="6500"/>
              <a:buFont typeface="IBM Plex Sans"/>
              <a:buNone/>
              <a:defRPr b="1" sz="6500">
                <a:solidFill>
                  <a:srgbClr val="92A64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A64F"/>
              </a:buClr>
              <a:buSzPts val="6500"/>
              <a:buFont typeface="IBM Plex Sans"/>
              <a:buNone/>
              <a:defRPr b="1" sz="6500">
                <a:solidFill>
                  <a:srgbClr val="92A64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A64F"/>
              </a:buClr>
              <a:buSzPts val="6500"/>
              <a:buFont typeface="IBM Plex Sans"/>
              <a:buNone/>
              <a:defRPr b="1" sz="6500">
                <a:solidFill>
                  <a:srgbClr val="92A64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A64F"/>
              </a:buClr>
              <a:buSzPts val="6500"/>
              <a:buFont typeface="IBM Plex Sans"/>
              <a:buNone/>
              <a:defRPr b="1" sz="6500">
                <a:solidFill>
                  <a:srgbClr val="92A64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A64F"/>
              </a:buClr>
              <a:buSzPts val="6500"/>
              <a:buFont typeface="IBM Plex Sans"/>
              <a:buNone/>
              <a:defRPr b="1" sz="6500">
                <a:solidFill>
                  <a:srgbClr val="92A64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A64F"/>
              </a:buClr>
              <a:buSzPts val="6500"/>
              <a:buFont typeface="IBM Plex Sans"/>
              <a:buNone/>
              <a:defRPr b="1" sz="6500">
                <a:solidFill>
                  <a:srgbClr val="92A64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A64F"/>
              </a:buClr>
              <a:buSzPts val="6500"/>
              <a:buFont typeface="IBM Plex Sans"/>
              <a:buNone/>
              <a:defRPr b="1" sz="6500">
                <a:solidFill>
                  <a:srgbClr val="92A64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A64F"/>
              </a:buClr>
              <a:buSzPts val="6500"/>
              <a:buFont typeface="IBM Plex Sans"/>
              <a:buNone/>
              <a:defRPr b="1" sz="6500">
                <a:solidFill>
                  <a:srgbClr val="92A64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A64F"/>
              </a:buClr>
              <a:buSzPts val="6500"/>
              <a:buFont typeface="IBM Plex Sans"/>
              <a:buNone/>
              <a:defRPr b="1" sz="6500">
                <a:solidFill>
                  <a:srgbClr val="92A64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pic>
        <p:nvPicPr>
          <p:cNvPr id="11" name="Google Shape;1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063186"/>
            <a:ext cx="4982050" cy="794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275" y="6242312"/>
            <a:ext cx="476324" cy="47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07" y="5126775"/>
            <a:ext cx="4779247" cy="1161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tura-Content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5625" y="6152000"/>
            <a:ext cx="9195249" cy="70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6149" y="6315704"/>
            <a:ext cx="5627850" cy="4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900" y="6255400"/>
            <a:ext cx="2154100" cy="55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Alt" showMasterSp="0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aba651385d_0_5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dk2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dk2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dk2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dk2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dk2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dk2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dk2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dk2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0" i="0" sz="28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Char char="●"/>
              <a:defRPr b="0" i="0" sz="1800" u="none" cap="none" strike="noStrik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○"/>
              <a:defRPr b="0" i="0" sz="1400" u="none" cap="none" strike="noStrik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■"/>
              <a:defRPr b="0" i="0" sz="1400" u="none" cap="none" strike="noStrik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●"/>
              <a:defRPr b="0" i="0" sz="1400" u="none" cap="none" strike="noStrik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○"/>
              <a:defRPr b="0" i="0" sz="1400" u="none" cap="none" strike="noStrik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■"/>
              <a:defRPr b="0" i="0" sz="1400" u="none" cap="none" strike="noStrik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●"/>
              <a:defRPr b="0" i="0" sz="1400" u="none" cap="none" strike="noStrik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○"/>
              <a:defRPr b="0" i="0" sz="1400" u="none" cap="none" strike="noStrik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IBM Plex Sans"/>
              <a:buChar char="■"/>
              <a:defRPr b="0" i="0" sz="1400" u="none" cap="none" strike="noStrik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7.jpg"/><Relationship Id="rId4" Type="http://schemas.openxmlformats.org/officeDocument/2006/relationships/image" Target="../media/image42.jpg"/><Relationship Id="rId9" Type="http://schemas.openxmlformats.org/officeDocument/2006/relationships/image" Target="../media/image51.png"/><Relationship Id="rId5" Type="http://schemas.openxmlformats.org/officeDocument/2006/relationships/image" Target="../media/image43.png"/><Relationship Id="rId6" Type="http://schemas.openxmlformats.org/officeDocument/2006/relationships/image" Target="../media/image50.png"/><Relationship Id="rId7" Type="http://schemas.openxmlformats.org/officeDocument/2006/relationships/image" Target="../media/image48.png"/><Relationship Id="rId8" Type="http://schemas.openxmlformats.org/officeDocument/2006/relationships/image" Target="../media/image52.png"/><Relationship Id="rId10" Type="http://schemas.openxmlformats.org/officeDocument/2006/relationships/image" Target="../media/image4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omments" Target="../comments/comment1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4.jpg"/><Relationship Id="rId5" Type="http://schemas.openxmlformats.org/officeDocument/2006/relationships/image" Target="../media/image12.png"/><Relationship Id="rId6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image" Target="../media/image30.jpg"/><Relationship Id="rId22" Type="http://schemas.openxmlformats.org/officeDocument/2006/relationships/image" Target="../media/image21.png"/><Relationship Id="rId21" Type="http://schemas.openxmlformats.org/officeDocument/2006/relationships/image" Target="../media/image35.png"/><Relationship Id="rId24" Type="http://schemas.openxmlformats.org/officeDocument/2006/relationships/image" Target="../media/image34.png"/><Relationship Id="rId23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26" Type="http://schemas.openxmlformats.org/officeDocument/2006/relationships/image" Target="../media/image33.jpg"/><Relationship Id="rId25" Type="http://schemas.openxmlformats.org/officeDocument/2006/relationships/image" Target="../media/image46.png"/><Relationship Id="rId28" Type="http://schemas.openxmlformats.org/officeDocument/2006/relationships/image" Target="../media/image39.png"/><Relationship Id="rId27" Type="http://schemas.openxmlformats.org/officeDocument/2006/relationships/image" Target="../media/image44.jpg"/><Relationship Id="rId5" Type="http://schemas.openxmlformats.org/officeDocument/2006/relationships/image" Target="../media/image15.png"/><Relationship Id="rId6" Type="http://schemas.openxmlformats.org/officeDocument/2006/relationships/image" Target="../media/image29.png"/><Relationship Id="rId29" Type="http://schemas.openxmlformats.org/officeDocument/2006/relationships/image" Target="../media/image38.png"/><Relationship Id="rId7" Type="http://schemas.openxmlformats.org/officeDocument/2006/relationships/image" Target="../media/image25.png"/><Relationship Id="rId8" Type="http://schemas.openxmlformats.org/officeDocument/2006/relationships/image" Target="../media/image17.png"/><Relationship Id="rId31" Type="http://schemas.openxmlformats.org/officeDocument/2006/relationships/image" Target="../media/image37.jpg"/><Relationship Id="rId30" Type="http://schemas.openxmlformats.org/officeDocument/2006/relationships/image" Target="../media/image40.jpg"/><Relationship Id="rId11" Type="http://schemas.openxmlformats.org/officeDocument/2006/relationships/image" Target="../media/image20.png"/><Relationship Id="rId33" Type="http://schemas.openxmlformats.org/officeDocument/2006/relationships/image" Target="../media/image36.png"/><Relationship Id="rId10" Type="http://schemas.openxmlformats.org/officeDocument/2006/relationships/image" Target="../media/image18.jpg"/><Relationship Id="rId32" Type="http://schemas.openxmlformats.org/officeDocument/2006/relationships/image" Target="../media/image55.png"/><Relationship Id="rId13" Type="http://schemas.openxmlformats.org/officeDocument/2006/relationships/image" Target="../media/image24.jpg"/><Relationship Id="rId12" Type="http://schemas.openxmlformats.org/officeDocument/2006/relationships/image" Target="../media/image19.png"/><Relationship Id="rId34" Type="http://schemas.openxmlformats.org/officeDocument/2006/relationships/image" Target="../media/image54.png"/><Relationship Id="rId15" Type="http://schemas.openxmlformats.org/officeDocument/2006/relationships/image" Target="../media/image23.png"/><Relationship Id="rId14" Type="http://schemas.openxmlformats.org/officeDocument/2006/relationships/image" Target="../media/image28.png"/><Relationship Id="rId17" Type="http://schemas.openxmlformats.org/officeDocument/2006/relationships/image" Target="../media/image22.png"/><Relationship Id="rId16" Type="http://schemas.openxmlformats.org/officeDocument/2006/relationships/image" Target="../media/image26.png"/><Relationship Id="rId19" Type="http://schemas.openxmlformats.org/officeDocument/2006/relationships/image" Target="../media/image27.png"/><Relationship Id="rId18" Type="http://schemas.openxmlformats.org/officeDocument/2006/relationships/image" Target="../media/image3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3.png"/><Relationship Id="rId4" Type="http://schemas.openxmlformats.org/officeDocument/2006/relationships/image" Target="../media/image5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 Natura-09.png" id="24" name="Google Shape;24;gaba651385d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615" y="-148735"/>
            <a:ext cx="5037881" cy="423043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gaba651385d_0_13"/>
          <p:cNvSpPr txBox="1"/>
          <p:nvPr>
            <p:ph idx="4294967295" type="title"/>
          </p:nvPr>
        </p:nvSpPr>
        <p:spPr>
          <a:xfrm>
            <a:off x="2891225" y="2454679"/>
            <a:ext cx="4566900" cy="12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448571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b="1" i="1" lang="en-US" sz="7000" u="none" cap="none" strike="noStrike">
                <a:solidFill>
                  <a:srgbClr val="004466"/>
                </a:solidFill>
              </a:rPr>
              <a:t>NATURA</a:t>
            </a:r>
            <a:endParaRPr b="1"/>
          </a:p>
        </p:txBody>
      </p:sp>
      <p:sp>
        <p:nvSpPr>
          <p:cNvPr id="26" name="Google Shape;26;gaba651385d_0_13"/>
          <p:cNvSpPr txBox="1"/>
          <p:nvPr>
            <p:ph idx="4294967295" type="body"/>
          </p:nvPr>
        </p:nvSpPr>
        <p:spPr>
          <a:xfrm>
            <a:off x="194365" y="3545675"/>
            <a:ext cx="8949600" cy="126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38434"/>
              </a:lnSpc>
              <a:spcBef>
                <a:spcPts val="773"/>
              </a:spcBef>
              <a:spcAft>
                <a:spcPts val="0"/>
              </a:spcAft>
              <a:buClr>
                <a:srgbClr val="769022"/>
              </a:buClr>
              <a:buSzPts val="2300"/>
              <a:buNone/>
            </a:pPr>
            <a:r>
              <a:rPr lang="en-US" sz="2300" u="sng">
                <a:solidFill>
                  <a:srgbClr val="769022"/>
                </a:solidFill>
              </a:rPr>
              <a:t>Nat</a:t>
            </a:r>
            <a:r>
              <a:rPr lang="en-US" sz="2300">
                <a:solidFill>
                  <a:srgbClr val="769022"/>
                </a:solidFill>
              </a:rPr>
              <a:t>ure-based Solutions </a:t>
            </a:r>
            <a:r>
              <a:rPr lang="en-US" sz="2300"/>
              <a:t>for </a:t>
            </a:r>
            <a:r>
              <a:rPr lang="en-US" sz="2300" u="sng"/>
              <a:t>U</a:t>
            </a:r>
            <a:r>
              <a:rPr lang="en-US" sz="2300"/>
              <a:t>rban </a:t>
            </a:r>
            <a:r>
              <a:rPr lang="en-US" sz="2300" u="sng"/>
              <a:t>R</a:t>
            </a:r>
            <a:r>
              <a:rPr lang="en-US" sz="2300"/>
              <a:t>esilience in the </a:t>
            </a:r>
            <a:r>
              <a:rPr lang="en-US" sz="2300" u="sng"/>
              <a:t>A</a:t>
            </a:r>
            <a:r>
              <a:rPr lang="en-US" sz="2300"/>
              <a:t>nthropocene </a:t>
            </a:r>
            <a:endParaRPr sz="2300">
              <a:solidFill>
                <a:srgbClr val="000000"/>
              </a:solidFill>
            </a:endParaRPr>
          </a:p>
        </p:txBody>
      </p:sp>
      <p:sp>
        <p:nvSpPr>
          <p:cNvPr id="27" name="Google Shape;27;gaba651385d_0_13"/>
          <p:cNvSpPr txBox="1"/>
          <p:nvPr/>
        </p:nvSpPr>
        <p:spPr>
          <a:xfrm>
            <a:off x="316025" y="4877206"/>
            <a:ext cx="8511900" cy="13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769022"/>
                </a:solidFill>
                <a:latin typeface="Arial"/>
                <a:ea typeface="Arial"/>
                <a:cs typeface="Arial"/>
                <a:sym typeface="Arial"/>
              </a:rPr>
              <a:t>Elizabeth Cook, Barnard College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769022"/>
                </a:solidFill>
                <a:latin typeface="Arial"/>
                <a:ea typeface="Arial"/>
                <a:cs typeface="Arial"/>
                <a:sym typeface="Arial"/>
              </a:rPr>
              <a:t>Nancy Grimm, Arizona State University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769022"/>
                </a:solidFill>
                <a:latin typeface="Arial"/>
                <a:ea typeface="Arial"/>
                <a:cs typeface="Arial"/>
                <a:sym typeface="Arial"/>
              </a:rPr>
              <a:t>Timon McPhearson, The New School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769022"/>
                </a:solidFill>
                <a:latin typeface="Arial"/>
                <a:ea typeface="Arial"/>
                <a:cs typeface="Arial"/>
                <a:sym typeface="Arial"/>
              </a:rPr>
              <a:t>Yeowon Kim, The New School</a:t>
            </a:r>
            <a:endParaRPr b="0" i="0" sz="2000" u="none" cap="none" strike="noStrike">
              <a:solidFill>
                <a:srgbClr val="7690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4b447a667_0_66"/>
          <p:cNvSpPr txBox="1"/>
          <p:nvPr/>
        </p:nvSpPr>
        <p:spPr>
          <a:xfrm>
            <a:off x="316049" y="228600"/>
            <a:ext cx="8511900" cy="54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Avenir"/>
                <a:ea typeface="Avenir"/>
                <a:cs typeface="Avenir"/>
                <a:sym typeface="Avenir"/>
              </a:rPr>
              <a:t>Key Challenges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-US" sz="1800">
                <a:latin typeface="Avenir"/>
                <a:ea typeface="Avenir"/>
                <a:cs typeface="Avenir"/>
                <a:sym typeface="Avenir"/>
              </a:rPr>
              <a:t>Coordination across time zones and languages. 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-US" sz="1800">
                <a:latin typeface="Avenir"/>
                <a:ea typeface="Avenir"/>
                <a:cs typeface="Avenir"/>
                <a:sym typeface="Avenir"/>
              </a:rPr>
              <a:t>Adapting to COVID-19 - virtual meetings, cancellation of travel plans, and restructuring the Learning Exchange Residency program.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-US" sz="1800">
                <a:latin typeface="Avenir"/>
                <a:ea typeface="Avenir"/>
                <a:cs typeface="Avenir"/>
                <a:sym typeface="Avenir"/>
              </a:rPr>
              <a:t>Virtual communication and sharing across networks and nodes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-US" sz="1800">
                <a:latin typeface="Avenir"/>
                <a:ea typeface="Avenir"/>
                <a:cs typeface="Avenir"/>
                <a:sym typeface="Avenir"/>
              </a:rPr>
              <a:t>Diverse representation - less networks in Global South regions, especially in Latin America and Africa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0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</a:br>
            <a:endParaRPr b="0" i="0" sz="1400" u="none" cap="none" strike="noStrike">
              <a:solidFill>
                <a:srgbClr val="76902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0" name="Google Shape;120;gb4b447a667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3875" y="3429003"/>
            <a:ext cx="4661051" cy="248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4b447a667_0_73"/>
          <p:cNvSpPr/>
          <p:nvPr/>
        </p:nvSpPr>
        <p:spPr>
          <a:xfrm>
            <a:off x="-17825" y="-8900"/>
            <a:ext cx="9161700" cy="6181200"/>
          </a:xfrm>
          <a:prstGeom prst="rect">
            <a:avLst/>
          </a:prstGeom>
          <a:solidFill>
            <a:srgbClr val="92A6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b4b447a667_0_73"/>
          <p:cNvSpPr txBox="1"/>
          <p:nvPr>
            <p:ph idx="4294967295" type="ctrTitle"/>
          </p:nvPr>
        </p:nvSpPr>
        <p:spPr>
          <a:xfrm>
            <a:off x="837200" y="1726875"/>
            <a:ext cx="7258800" cy="210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A64F"/>
              </a:buClr>
              <a:buSzPts val="6500"/>
              <a:buFont typeface="IBM Plex Sans"/>
              <a:buNone/>
            </a:pPr>
            <a:r>
              <a:rPr b="1" lang="en-US" sz="4500">
                <a:solidFill>
                  <a:srgbClr val="FFFFFF"/>
                </a:solidFill>
              </a:rPr>
              <a:t>Solutions and Best Practices</a:t>
            </a:r>
            <a:endParaRPr b="1" i="0" sz="4500" u="none" cap="none" strike="noStrike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 txBox="1"/>
          <p:nvPr/>
        </p:nvSpPr>
        <p:spPr>
          <a:xfrm>
            <a:off x="316049" y="228600"/>
            <a:ext cx="8511900" cy="5426242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Democratic and Distributed Governance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Established an Executive Team and Coordinating Committee to assist in communicating with </a:t>
            </a:r>
            <a:r>
              <a:rPr lang="en-US" sz="1800">
                <a:latin typeface="Avenir"/>
                <a:ea typeface="Avenir"/>
                <a:cs typeface="Avenir"/>
                <a:sym typeface="Avenir"/>
              </a:rPr>
              <a:t>R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egional </a:t>
            </a:r>
            <a:r>
              <a:rPr lang="en-US" sz="1800">
                <a:latin typeface="Avenir"/>
                <a:ea typeface="Avenir"/>
                <a:cs typeface="Avenir"/>
                <a:sym typeface="Avenir"/>
              </a:rPr>
              <a:t>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odes, </a:t>
            </a:r>
            <a:r>
              <a:rPr lang="en-US" sz="1800">
                <a:latin typeface="Avenir"/>
                <a:ea typeface="Avenir"/>
                <a:cs typeface="Avenir"/>
                <a:sym typeface="Avenir"/>
              </a:rPr>
              <a:t>T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hematic </a:t>
            </a:r>
            <a:r>
              <a:rPr lang="en-US" sz="1800">
                <a:latin typeface="Avenir"/>
                <a:ea typeface="Avenir"/>
                <a:cs typeface="Avenir"/>
                <a:sym typeface="Avenir"/>
              </a:rPr>
              <a:t>W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orking </a:t>
            </a:r>
            <a:r>
              <a:rPr lang="en-US" sz="1800">
                <a:latin typeface="Avenir"/>
                <a:ea typeface="Avenir"/>
                <a:cs typeface="Avenir"/>
                <a:sym typeface="Avenir"/>
              </a:rPr>
              <a:t>G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roups and the network more broadly.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Regional Nodes meet in time zones that work best for those regions, and our networks have become proficient in Zoom meetings.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We also use Twitter, Slack and our NATURA-net.org website for communication. 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</a:br>
            <a:endParaRPr b="0" i="0" sz="20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0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</a:br>
            <a:endParaRPr b="0" i="0" sz="1400" u="none" cap="none" strike="noStrike">
              <a:solidFill>
                <a:srgbClr val="76902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4057073" y="3435441"/>
            <a:ext cx="3465000" cy="21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NATURA Design for Justice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Nature-Based Pathways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Global to Local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Urban Nature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Urban Informality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Integrating Urban NBS and the Sustainable Development Goals</a:t>
            </a:r>
            <a:endParaRPr b="0" i="0" sz="1600" u="none" cap="none" strike="noStrike">
              <a:solidFill>
                <a:srgbClr val="76902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671890" y="3121209"/>
            <a:ext cx="746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REGIONAL NODES 				THEMATIC WORKING GROUPS</a:t>
            </a:r>
            <a:endParaRPr b="1"/>
          </a:p>
        </p:txBody>
      </p:sp>
      <p:sp>
        <p:nvSpPr>
          <p:cNvPr id="134" name="Google Shape;134;p3"/>
          <p:cNvSpPr/>
          <p:nvPr/>
        </p:nvSpPr>
        <p:spPr>
          <a:xfrm>
            <a:off x="732503" y="3435447"/>
            <a:ext cx="2550695" cy="16774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ASIA-PACIFIC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AFRICA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LATIN AMERICA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NORTH AMERICA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EUROPE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/>
          <p:cNvSpPr txBox="1"/>
          <p:nvPr/>
        </p:nvSpPr>
        <p:spPr>
          <a:xfrm>
            <a:off x="316049" y="481263"/>
            <a:ext cx="8511900" cy="5510463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Virtual Webinars and All-Hands Meeting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Due to COVID-19, we largely pivoted to a virtual webinar and meeting format </a:t>
            </a:r>
            <a:endParaRPr/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All-Hands Meeting was a virtual gathering. </a:t>
            </a:r>
            <a:endParaRPr/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</a:br>
            <a:endParaRPr b="1" i="0" sz="2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0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</a:br>
            <a:endParaRPr b="0" i="0" sz="1400" u="none" cap="none" strike="noStrike">
              <a:solidFill>
                <a:srgbClr val="76902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0" name="Google Shape;14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3231" y="2349354"/>
            <a:ext cx="3474718" cy="21716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"/>
          <p:cNvSpPr/>
          <p:nvPr/>
        </p:nvSpPr>
        <p:spPr>
          <a:xfrm>
            <a:off x="316049" y="2528845"/>
            <a:ext cx="4773309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3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During the All-Hands Meeting we used the “World Cafe” model to further promote the international and inclusive approach of the NATURA network of networks. </a:t>
            </a:r>
            <a:endParaRPr/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5750" lvl="3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This model created a space to synthesize discussions and review emergent topics covered over the 2-day event.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/>
          <p:nvPr/>
        </p:nvSpPr>
        <p:spPr>
          <a:xfrm>
            <a:off x="316049" y="445168"/>
            <a:ext cx="8511900" cy="421106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Learning Exchanges and Virtual Residency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Learning Exchange program, which would have supported international travel and the placement of researchers at sites around the world, is being reconceptualized to include a “virtual residency” option.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The NATURA Learning Exchange Program is a 6- or 15-week residency for research and networking at collaborating network institutions. The goal is to: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</a:br>
            <a:endParaRPr b="1" i="0" sz="2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0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</a:br>
            <a:endParaRPr b="0" i="0" sz="1400" u="none" cap="none" strike="noStrike">
              <a:solidFill>
                <a:srgbClr val="76902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1082841" y="2579609"/>
            <a:ext cx="6978315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6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Provide opportunities for students, early-career academics, and practitioners to explore nature-based solutions for urban resilience by spending time in residence with other networks; </a:t>
            </a:r>
            <a:endParaRPr/>
          </a:p>
          <a:p>
            <a:pPr indent="-342900" lvl="6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Support greater depth of analysis or synthesis by extending time of interaction; </a:t>
            </a:r>
            <a:endParaRPr/>
          </a:p>
          <a:p>
            <a:pPr indent="-342900" lvl="6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Support practitioner-researcher interactions through exchanges among worldwide networks.</a:t>
            </a:r>
            <a:endParaRPr b="0" i="0" sz="36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8963" y="5390945"/>
            <a:ext cx="902570" cy="47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5810" y="5440089"/>
            <a:ext cx="780058" cy="403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10437" y="5390945"/>
            <a:ext cx="869816" cy="393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22286" y="5278288"/>
            <a:ext cx="692194" cy="753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51926" y="5296644"/>
            <a:ext cx="903657" cy="616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50724" y="5256247"/>
            <a:ext cx="1417292" cy="697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770662" y="5342361"/>
            <a:ext cx="1015886" cy="548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68017" y="5276191"/>
            <a:ext cx="567070" cy="71356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"/>
          <p:cNvSpPr/>
          <p:nvPr/>
        </p:nvSpPr>
        <p:spPr>
          <a:xfrm>
            <a:off x="372370" y="4871623"/>
            <a:ext cx="281038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LEARNING EXCHANGE HOSTS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 txBox="1"/>
          <p:nvPr/>
        </p:nvSpPr>
        <p:spPr>
          <a:xfrm>
            <a:off x="316049" y="445168"/>
            <a:ext cx="8511900" cy="421106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Early Career Network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The NATURA Early-Career Network was founded for NATURA network members pursuing an education or in the beginning stages of their careers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This network aims to build a community for EC members that will foster networking opportunities, sharing of information, and peer to peer support. </a:t>
            </a:r>
            <a:br>
              <a:rPr b="0" i="0" lang="en-US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</a:br>
            <a:endParaRPr b="1" i="0" sz="2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0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</a:br>
            <a:endParaRPr b="0" i="0" sz="1400" u="none" cap="none" strike="noStrike">
              <a:solidFill>
                <a:srgbClr val="76902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4b447a667_0_78"/>
          <p:cNvSpPr/>
          <p:nvPr/>
        </p:nvSpPr>
        <p:spPr>
          <a:xfrm>
            <a:off x="-17825" y="-8900"/>
            <a:ext cx="9161700" cy="6181200"/>
          </a:xfrm>
          <a:prstGeom prst="rect">
            <a:avLst/>
          </a:prstGeom>
          <a:solidFill>
            <a:srgbClr val="92A6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b4b447a667_0_78"/>
          <p:cNvSpPr txBox="1"/>
          <p:nvPr>
            <p:ph idx="4294967295" type="ctrTitle"/>
          </p:nvPr>
        </p:nvSpPr>
        <p:spPr>
          <a:xfrm>
            <a:off x="837200" y="1726875"/>
            <a:ext cx="7258800" cy="210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A64F"/>
              </a:buClr>
              <a:buSzPts val="6500"/>
              <a:buFont typeface="IBM Plex Sans"/>
              <a:buNone/>
            </a:pPr>
            <a:r>
              <a:rPr b="1" lang="en-US" sz="4500">
                <a:solidFill>
                  <a:srgbClr val="FFFFFF"/>
                </a:solidFill>
              </a:rPr>
              <a:t>Next Steps and </a:t>
            </a:r>
            <a:r>
              <a:rPr b="1" lang="en-US" sz="4500">
                <a:solidFill>
                  <a:srgbClr val="FFFFFF"/>
                </a:solidFill>
              </a:rPr>
              <a:t>Remaining</a:t>
            </a:r>
            <a:r>
              <a:rPr b="1" lang="en-US" sz="4500">
                <a:solidFill>
                  <a:srgbClr val="FFFFFF"/>
                </a:solidFill>
              </a:rPr>
              <a:t> Concerns</a:t>
            </a:r>
            <a:endParaRPr b="1" i="0" sz="4500" u="none" cap="none" strike="noStrike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4b447a667_0_83"/>
          <p:cNvSpPr txBox="1"/>
          <p:nvPr/>
        </p:nvSpPr>
        <p:spPr>
          <a:xfrm>
            <a:off x="316049" y="445168"/>
            <a:ext cx="85119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Avenir"/>
                <a:ea typeface="Avenir"/>
                <a:cs typeface="Avenir"/>
                <a:sym typeface="Avenir"/>
              </a:rPr>
              <a:t>Next Steps &amp; Concerns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latin typeface="Avenir"/>
                <a:ea typeface="Avenir"/>
                <a:cs typeface="Avenir"/>
                <a:sym typeface="Avenir"/>
              </a:rPr>
              <a:t>Learning Exchange Residencies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latin typeface="Avenir"/>
                <a:ea typeface="Avenir"/>
                <a:cs typeface="Avenir"/>
                <a:sym typeface="Avenir"/>
              </a:rPr>
              <a:t>Continuing to diversify the network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latin typeface="Avenir"/>
                <a:ea typeface="Avenir"/>
                <a:cs typeface="Avenir"/>
                <a:sym typeface="Avenir"/>
              </a:rPr>
              <a:t>Managing outputs and deliverables</a:t>
            </a:r>
            <a:br>
              <a:rPr b="0" i="0" lang="en-US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</a:br>
            <a:endParaRPr b="1" i="0" sz="2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0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</a:br>
            <a:endParaRPr b="0" i="0" sz="1400" u="none" cap="none" strike="noStrike">
              <a:solidFill>
                <a:srgbClr val="76902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4b447a667_0_87"/>
          <p:cNvSpPr/>
          <p:nvPr/>
        </p:nvSpPr>
        <p:spPr>
          <a:xfrm>
            <a:off x="-17825" y="-8900"/>
            <a:ext cx="9161700" cy="6181200"/>
          </a:xfrm>
          <a:prstGeom prst="rect">
            <a:avLst/>
          </a:prstGeom>
          <a:solidFill>
            <a:srgbClr val="92A6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b4b447a667_0_87"/>
          <p:cNvSpPr txBox="1"/>
          <p:nvPr>
            <p:ph idx="4294967295" type="ctrTitle"/>
          </p:nvPr>
        </p:nvSpPr>
        <p:spPr>
          <a:xfrm>
            <a:off x="-17825" y="1735775"/>
            <a:ext cx="91617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A64F"/>
              </a:buClr>
              <a:buSzPts val="6500"/>
              <a:buFont typeface="IBM Plex Sans"/>
              <a:buNone/>
            </a:pPr>
            <a:r>
              <a:rPr b="1" lang="en-US" sz="4500">
                <a:solidFill>
                  <a:srgbClr val="FFFFFF"/>
                </a:solidFill>
              </a:rPr>
              <a:t>Thank You!</a:t>
            </a:r>
            <a:endParaRPr b="1" i="0" sz="4500" u="none" cap="none" strike="noStrike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79" name="Google Shape;179;gb4b447a667_0_87"/>
          <p:cNvSpPr txBox="1"/>
          <p:nvPr>
            <p:ph idx="4294967295" type="ctrTitle"/>
          </p:nvPr>
        </p:nvSpPr>
        <p:spPr>
          <a:xfrm>
            <a:off x="3054375" y="3500275"/>
            <a:ext cx="4908000" cy="134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2A64F"/>
              </a:buClr>
              <a:buSzPts val="6500"/>
              <a:buFont typeface="IBM Plex Sans"/>
              <a:buNone/>
            </a:pPr>
            <a:r>
              <a:rPr b="1" lang="en-US" sz="2000">
                <a:solidFill>
                  <a:srgbClr val="FFFFFF"/>
                </a:solidFill>
              </a:rPr>
              <a:t>timon.mcphearson@newschool.edu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A64F"/>
              </a:buClr>
              <a:buSzPts val="6500"/>
              <a:buFont typeface="IBM Plex Sans"/>
              <a:buNone/>
            </a:pPr>
            <a:r>
              <a:rPr b="1" lang="en-US" sz="2000">
                <a:solidFill>
                  <a:srgbClr val="FFFFFF"/>
                </a:solidFill>
              </a:rPr>
              <a:t>www.natura-net.org</a:t>
            </a:r>
            <a:endParaRPr b="1"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2A64F"/>
              </a:buClr>
              <a:buSzPts val="6500"/>
              <a:buFont typeface="IBM Plex Sans"/>
              <a:buNone/>
            </a:pPr>
            <a:r>
              <a:rPr b="1" lang="en-US" sz="2000">
                <a:solidFill>
                  <a:srgbClr val="FFFFFF"/>
                </a:solidFill>
              </a:rPr>
              <a:t>@natura_project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A64F"/>
              </a:buClr>
              <a:buSzPts val="6500"/>
              <a:buFont typeface="IBM Plex Sans"/>
              <a:buNone/>
            </a:pPr>
            <a:r>
              <a:t/>
            </a:r>
            <a:endParaRPr b="1"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ts march 2020.jpg" id="32" name="Google Shape;32;gaba651385d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9006" y="2427224"/>
            <a:ext cx="3209888" cy="340486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gaba651385d_0_20"/>
          <p:cNvSpPr txBox="1"/>
          <p:nvPr/>
        </p:nvSpPr>
        <p:spPr>
          <a:xfrm>
            <a:off x="265580" y="1906155"/>
            <a:ext cx="8511900" cy="30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9022"/>
              </a:buClr>
              <a:buSzPts val="1900"/>
              <a:buFont typeface="Avenir"/>
              <a:buNone/>
            </a:pPr>
            <a:r>
              <a:rPr b="0" i="1" lang="en-US" sz="2400" u="none" cap="none" strike="noStrike">
                <a:solidFill>
                  <a:srgbClr val="004466"/>
                </a:solidFill>
                <a:latin typeface="Arial"/>
                <a:ea typeface="Arial"/>
                <a:cs typeface="Arial"/>
                <a:sym typeface="Arial"/>
              </a:rPr>
              <a:t>NATURA</a:t>
            </a:r>
            <a:r>
              <a:rPr b="0" i="0" lang="en-US" sz="2400" u="none" cap="none" strike="noStrike">
                <a:solidFill>
                  <a:srgbClr val="769022"/>
                </a:solidFill>
                <a:latin typeface="Arial"/>
                <a:ea typeface="Arial"/>
                <a:cs typeface="Arial"/>
                <a:sym typeface="Arial"/>
              </a:rPr>
              <a:t> addresses five key knowledge gaps: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69022"/>
              </a:buClr>
              <a:buSzPts val="1900"/>
              <a:buFont typeface="Avenir"/>
              <a:buNone/>
            </a:pPr>
            <a:r>
              <a:rPr b="0" i="0" lang="en-US" sz="1800" u="none" cap="none" strike="noStrike">
                <a:solidFill>
                  <a:srgbClr val="769022"/>
                </a:solidFill>
                <a:latin typeface="Arial"/>
                <a:ea typeface="Arial"/>
                <a:cs typeface="Arial"/>
                <a:sym typeface="Arial"/>
              </a:rPr>
              <a:t>1. Synergistic benefits of </a:t>
            </a:r>
            <a:r>
              <a:rPr b="1" i="0" lang="en-US" sz="1800" u="none" cap="none" strike="noStrike">
                <a:solidFill>
                  <a:srgbClr val="769022"/>
                </a:solidFill>
                <a:latin typeface="Arial"/>
                <a:ea typeface="Arial"/>
                <a:cs typeface="Arial"/>
                <a:sym typeface="Arial"/>
              </a:rPr>
              <a:t>bundles of NBS</a:t>
            </a:r>
            <a:r>
              <a:rPr b="0" i="0" lang="en-US" sz="1800" u="none" cap="none" strike="noStrike">
                <a:solidFill>
                  <a:srgbClr val="769022"/>
                </a:solidFill>
                <a:latin typeface="Arial"/>
                <a:ea typeface="Arial"/>
                <a:cs typeface="Arial"/>
                <a:sym typeface="Arial"/>
              </a:rPr>
              <a:t> for urban resilience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69022"/>
              </a:buClr>
              <a:buSzPts val="1900"/>
              <a:buFont typeface="Avenir"/>
              <a:buNone/>
            </a:pPr>
            <a:r>
              <a:rPr b="0" i="0" lang="en-US" sz="1800" u="none" cap="none" strike="noStrike">
                <a:solidFill>
                  <a:srgbClr val="769022"/>
                </a:solidFill>
                <a:latin typeface="Arial"/>
                <a:ea typeface="Arial"/>
                <a:cs typeface="Arial"/>
                <a:sym typeface="Arial"/>
              </a:rPr>
              <a:t>2. Role of </a:t>
            </a:r>
            <a:r>
              <a:rPr b="1" i="0" lang="en-US" sz="1800" u="none" cap="none" strike="noStrike">
                <a:solidFill>
                  <a:srgbClr val="769022"/>
                </a:solidFill>
                <a:latin typeface="Arial"/>
                <a:ea typeface="Arial"/>
                <a:cs typeface="Arial"/>
                <a:sym typeface="Arial"/>
              </a:rPr>
              <a:t>social-cultural (S) context</a:t>
            </a:r>
            <a:r>
              <a:rPr b="0" i="0" lang="en-US" sz="1800" u="none" cap="none" strike="noStrike">
                <a:solidFill>
                  <a:srgbClr val="769022"/>
                </a:solidFill>
                <a:latin typeface="Arial"/>
                <a:ea typeface="Arial"/>
                <a:cs typeface="Arial"/>
                <a:sym typeface="Arial"/>
              </a:rPr>
              <a:t> in NBS outcomes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69022"/>
              </a:buClr>
              <a:buSzPts val="1900"/>
              <a:buFont typeface="Avenir"/>
              <a:buNone/>
            </a:pPr>
            <a:r>
              <a:rPr b="0" i="0" lang="en-US" sz="1800" u="none" cap="none" strike="noStrike">
                <a:solidFill>
                  <a:srgbClr val="769022"/>
                </a:solidFill>
                <a:latin typeface="Arial"/>
                <a:ea typeface="Arial"/>
                <a:cs typeface="Arial"/>
                <a:sym typeface="Arial"/>
              </a:rPr>
              <a:t>3. Role of </a:t>
            </a:r>
            <a:r>
              <a:rPr b="1" i="0" lang="en-US" sz="1800" u="none" cap="none" strike="noStrike">
                <a:solidFill>
                  <a:srgbClr val="769022"/>
                </a:solidFill>
                <a:latin typeface="Arial"/>
                <a:ea typeface="Arial"/>
                <a:cs typeface="Arial"/>
                <a:sym typeface="Arial"/>
              </a:rPr>
              <a:t>ecological-biophysical (E) context</a:t>
            </a:r>
            <a:r>
              <a:rPr b="0" i="0" lang="en-US" sz="1800" u="none" cap="none" strike="noStrike">
                <a:solidFill>
                  <a:srgbClr val="7690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69022"/>
              </a:buClr>
              <a:buSzPts val="1900"/>
              <a:buFont typeface="Avenir"/>
              <a:buNone/>
            </a:pPr>
            <a:r>
              <a:rPr b="0" i="0" lang="en-US" sz="1800" u="none" cap="none" strike="noStrike">
                <a:solidFill>
                  <a:srgbClr val="769022"/>
                </a:solidFill>
                <a:latin typeface="Arial"/>
                <a:ea typeface="Arial"/>
                <a:cs typeface="Arial"/>
                <a:sym typeface="Arial"/>
              </a:rPr>
              <a:t>4. Role of </a:t>
            </a:r>
            <a:r>
              <a:rPr b="1" i="0" lang="en-US" sz="1800" u="none" cap="none" strike="noStrike">
                <a:solidFill>
                  <a:srgbClr val="769022"/>
                </a:solidFill>
                <a:latin typeface="Arial"/>
                <a:ea typeface="Arial"/>
                <a:cs typeface="Arial"/>
                <a:sym typeface="Arial"/>
              </a:rPr>
              <a:t>technological-infrastructural (T) context</a:t>
            </a:r>
            <a:r>
              <a:rPr b="0" i="0" lang="en-US" sz="1800" u="none" cap="none" strike="noStrike">
                <a:solidFill>
                  <a:srgbClr val="7690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69022"/>
              </a:buClr>
              <a:buSzPts val="1900"/>
              <a:buFont typeface="Avenir"/>
              <a:buNone/>
            </a:pPr>
            <a:r>
              <a:rPr b="0" i="0" lang="en-US" sz="1800" u="none" cap="none" strike="noStrike">
                <a:solidFill>
                  <a:srgbClr val="769022"/>
                </a:solidFill>
                <a:latin typeface="Arial"/>
                <a:ea typeface="Arial"/>
                <a:cs typeface="Arial"/>
                <a:sym typeface="Arial"/>
              </a:rPr>
              <a:t>5. Role of </a:t>
            </a:r>
            <a:r>
              <a:rPr b="1" i="0" lang="en-US" sz="1800" u="none" cap="none" strike="noStrike">
                <a:solidFill>
                  <a:srgbClr val="769022"/>
                </a:solidFill>
                <a:latin typeface="Arial"/>
                <a:ea typeface="Arial"/>
                <a:cs typeface="Arial"/>
                <a:sym typeface="Arial"/>
              </a:rPr>
              <a:t>SETS interactions</a:t>
            </a:r>
            <a:r>
              <a:rPr b="0" i="0" lang="en-US" sz="1800" u="none" cap="none" strike="noStrike">
                <a:solidFill>
                  <a:srgbClr val="769022"/>
                </a:solidFill>
                <a:latin typeface="Arial"/>
                <a:ea typeface="Arial"/>
                <a:cs typeface="Arial"/>
                <a:sym typeface="Arial"/>
              </a:rPr>
              <a:t> in NBS outcomes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gaba651385d_0_20"/>
          <p:cNvSpPr txBox="1"/>
          <p:nvPr/>
        </p:nvSpPr>
        <p:spPr>
          <a:xfrm>
            <a:off x="115105" y="6062562"/>
            <a:ext cx="7692600" cy="7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sng" cap="none" strike="noStrike">
                <a:solidFill>
                  <a:srgbClr val="91A000"/>
                </a:solidFill>
                <a:latin typeface="Arial"/>
                <a:ea typeface="Arial"/>
                <a:cs typeface="Arial"/>
                <a:sym typeface="Arial"/>
              </a:rPr>
              <a:t>Nat</a:t>
            </a:r>
            <a:r>
              <a:rPr b="0" i="0" lang="en-US" sz="2000" u="none" cap="none" strike="noStrike">
                <a:solidFill>
                  <a:srgbClr val="91A000"/>
                </a:solidFill>
                <a:latin typeface="Arial"/>
                <a:ea typeface="Arial"/>
                <a:cs typeface="Arial"/>
                <a:sym typeface="Arial"/>
              </a:rPr>
              <a:t>ure-based Solutions </a:t>
            </a:r>
            <a:r>
              <a:rPr b="0" i="0" lang="en-US" sz="2000" u="none" cap="none" strike="noStrike">
                <a:solidFill>
                  <a:srgbClr val="004466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b="0" i="0" lang="en-US" sz="2000" u="sng" cap="none" strike="noStrike">
                <a:solidFill>
                  <a:srgbClr val="004466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b="0" i="0" lang="en-US" sz="2000" u="none" cap="none" strike="noStrike">
                <a:solidFill>
                  <a:srgbClr val="004466"/>
                </a:solidFill>
                <a:latin typeface="Arial"/>
                <a:ea typeface="Arial"/>
                <a:cs typeface="Arial"/>
                <a:sym typeface="Arial"/>
              </a:rPr>
              <a:t>rban </a:t>
            </a:r>
            <a:r>
              <a:rPr b="0" i="0" lang="en-US" sz="2000" u="sng" cap="none" strike="noStrike">
                <a:solidFill>
                  <a:srgbClr val="004466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0" i="0" lang="en-US" sz="2000" u="none" cap="none" strike="noStrike">
                <a:solidFill>
                  <a:srgbClr val="004466"/>
                </a:solidFill>
                <a:latin typeface="Arial"/>
                <a:ea typeface="Arial"/>
                <a:cs typeface="Arial"/>
                <a:sym typeface="Arial"/>
              </a:rPr>
              <a:t>esilience the </a:t>
            </a:r>
            <a:r>
              <a:rPr b="0" i="0" lang="en-US" sz="2000" u="sng" cap="none" strike="noStrike">
                <a:solidFill>
                  <a:srgbClr val="004466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2000" u="none" cap="none" strike="noStrike">
                <a:solidFill>
                  <a:srgbClr val="004466"/>
                </a:solidFill>
                <a:latin typeface="Arial"/>
                <a:ea typeface="Arial"/>
                <a:cs typeface="Arial"/>
                <a:sym typeface="Arial"/>
              </a:rPr>
              <a:t>nthropocene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4466"/>
                </a:solidFill>
                <a:latin typeface="Arial"/>
                <a:ea typeface="Arial"/>
                <a:cs typeface="Arial"/>
                <a:sym typeface="Arial"/>
              </a:rPr>
              <a:t>natura-net.org | @natura_project</a:t>
            </a:r>
            <a:endParaRPr b="0" i="0" sz="2000" u="none" cap="none" strike="noStrike">
              <a:solidFill>
                <a:srgbClr val="0044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gaba651385d_0_20"/>
          <p:cNvPicPr preferRelativeResize="0"/>
          <p:nvPr/>
        </p:nvPicPr>
        <p:blipFill rotWithShape="1">
          <a:blip r:embed="rId4">
            <a:alphaModFix/>
          </a:blip>
          <a:srcRect b="0" l="16315" r="16321" t="5598"/>
          <a:stretch/>
        </p:blipFill>
        <p:spPr>
          <a:xfrm>
            <a:off x="3208422" y="-326081"/>
            <a:ext cx="2582780" cy="2035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gaba651385d_0_20"/>
          <p:cNvPicPr preferRelativeResize="0"/>
          <p:nvPr/>
        </p:nvPicPr>
        <p:blipFill rotWithShape="1">
          <a:blip r:embed="rId5">
            <a:alphaModFix/>
          </a:blip>
          <a:srcRect b="28625" l="33323" r="16558" t="16840"/>
          <a:stretch/>
        </p:blipFill>
        <p:spPr>
          <a:xfrm>
            <a:off x="5791201" y="-326082"/>
            <a:ext cx="3352799" cy="2035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gaba651385d_0_20"/>
          <p:cNvPicPr preferRelativeResize="0"/>
          <p:nvPr/>
        </p:nvPicPr>
        <p:blipFill rotWithShape="1">
          <a:blip r:embed="rId6">
            <a:alphaModFix/>
          </a:blip>
          <a:srcRect b="0" l="0" r="26150" t="21309"/>
          <a:stretch/>
        </p:blipFill>
        <p:spPr>
          <a:xfrm>
            <a:off x="-144377" y="-672760"/>
            <a:ext cx="3352800" cy="2381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aba651385d_0_29"/>
          <p:cNvSpPr txBox="1"/>
          <p:nvPr/>
        </p:nvSpPr>
        <p:spPr>
          <a:xfrm>
            <a:off x="332392" y="182151"/>
            <a:ext cx="84792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9022"/>
              </a:buClr>
              <a:buSzPts val="1900"/>
              <a:buFont typeface="Avenir"/>
              <a:buNone/>
            </a:pPr>
            <a:r>
              <a:rPr b="0" i="1" lang="en-US" sz="1900" u="none" cap="none" strike="noStrike">
                <a:solidFill>
                  <a:srgbClr val="004466"/>
                </a:solidFill>
                <a:latin typeface="Arial"/>
                <a:ea typeface="Arial"/>
                <a:cs typeface="Arial"/>
                <a:sym typeface="Arial"/>
              </a:rPr>
              <a:t>NATURA</a:t>
            </a:r>
            <a:r>
              <a:rPr b="0" i="0" lang="en-US" sz="1900" u="none" cap="none" strike="noStrike">
                <a:solidFill>
                  <a:srgbClr val="769022"/>
                </a:solidFill>
                <a:latin typeface="Arial"/>
                <a:ea typeface="Arial"/>
                <a:cs typeface="Arial"/>
                <a:sym typeface="Arial"/>
              </a:rPr>
              <a:t> links over 30 global networks to enhance connectivity among the world’s nature-based solutions scholars and practitioners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gaba651385d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16100"/>
            <a:ext cx="9144000" cy="5140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aba651385d_0_34"/>
          <p:cNvSpPr txBox="1"/>
          <p:nvPr/>
        </p:nvSpPr>
        <p:spPr>
          <a:xfrm>
            <a:off x="316050" y="364452"/>
            <a:ext cx="8511900" cy="54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9022"/>
              </a:buClr>
              <a:buSzPts val="1700"/>
              <a:buFont typeface="Avenir"/>
              <a:buNone/>
            </a:pPr>
            <a:r>
              <a:rPr b="0" i="1" lang="en-US" sz="3600" u="none" cap="none" strike="noStrike">
                <a:solidFill>
                  <a:srgbClr val="004466"/>
                </a:solidFill>
                <a:latin typeface="Arial"/>
                <a:ea typeface="Arial"/>
                <a:cs typeface="Arial"/>
                <a:sym typeface="Arial"/>
              </a:rPr>
              <a:t>NATURA</a:t>
            </a:r>
            <a:r>
              <a:rPr b="0" i="0" lang="en-US" sz="3600" u="none" cap="none" strike="noStrike">
                <a:solidFill>
                  <a:srgbClr val="769022"/>
                </a:solidFill>
                <a:latin typeface="Arial"/>
                <a:ea typeface="Arial"/>
                <a:cs typeface="Arial"/>
                <a:sym typeface="Arial"/>
              </a:rPr>
              <a:t> activities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9022"/>
              </a:buClr>
              <a:buSzPts val="1700"/>
              <a:buFont typeface="Avenir"/>
              <a:buNone/>
            </a:pPr>
            <a:r>
              <a:t/>
            </a:r>
            <a:endParaRPr b="0" i="0" sz="1700" u="none" cap="none" strike="noStrike">
              <a:solidFill>
                <a:srgbClr val="7690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004466"/>
                </a:solidFill>
                <a:latin typeface="Arial"/>
                <a:ea typeface="Arial"/>
                <a:cs typeface="Arial"/>
                <a:sym typeface="Arial"/>
              </a:rPr>
              <a:t>Monthly Webinars</a:t>
            </a:r>
            <a:r>
              <a:rPr b="1" i="0" lang="en-US" sz="1700" u="none" cap="none" strike="noStrike">
                <a:solidFill>
                  <a:srgbClr val="91A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i="0" lang="en-US" sz="1700" u="none" cap="none" strike="noStrike">
                <a:solidFill>
                  <a:srgbClr val="0044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700" u="none" cap="none" strike="noStrike">
                <a:solidFill>
                  <a:srgbClr val="769022"/>
                </a:solidFill>
                <a:latin typeface="Arial"/>
                <a:ea typeface="Arial"/>
                <a:cs typeface="Arial"/>
                <a:sym typeface="Arial"/>
              </a:rPr>
              <a:t>dialogue and learn from global networks. </a:t>
            </a:r>
            <a:endParaRPr b="1" i="0" sz="1700" u="none" cap="none" strike="noStrike">
              <a:solidFill>
                <a:srgbClr val="0044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004466"/>
                </a:solidFill>
                <a:latin typeface="Arial"/>
                <a:ea typeface="Arial"/>
                <a:cs typeface="Arial"/>
                <a:sym typeface="Arial"/>
              </a:rPr>
              <a:t>Thematic Working Groups</a:t>
            </a:r>
            <a:r>
              <a:rPr b="1" i="0" lang="en-US" sz="1700" u="none" cap="none" strike="noStrike">
                <a:solidFill>
                  <a:srgbClr val="76902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US" sz="1700" u="none" cap="none" strike="noStrike">
                <a:solidFill>
                  <a:srgbClr val="769022"/>
                </a:solidFill>
                <a:latin typeface="Arial"/>
                <a:ea typeface="Arial"/>
                <a:cs typeface="Arial"/>
                <a:sym typeface="Arial"/>
              </a:rPr>
              <a:t>designed and led by NATURA members to deepen peer learning across global perspectives (natura-net.org/working-groups).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004466"/>
                </a:solidFill>
                <a:latin typeface="Arial"/>
                <a:ea typeface="Arial"/>
                <a:cs typeface="Arial"/>
                <a:sym typeface="Arial"/>
              </a:rPr>
              <a:t>Regional Networks</a:t>
            </a:r>
            <a:r>
              <a:rPr b="1" i="0" lang="en-US" sz="1700" u="none" cap="none" strike="noStrike">
                <a:solidFill>
                  <a:srgbClr val="76902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1700" u="none" cap="none" strike="noStrike">
                <a:solidFill>
                  <a:srgbClr val="769022"/>
                </a:solidFill>
                <a:latin typeface="Arial"/>
                <a:ea typeface="Arial"/>
                <a:cs typeface="Arial"/>
                <a:sym typeface="Arial"/>
              </a:rPr>
              <a:t> regional-based network of networks to learn and synthesize across specific contexts.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004466"/>
                </a:solidFill>
                <a:latin typeface="Arial"/>
                <a:ea typeface="Arial"/>
                <a:cs typeface="Arial"/>
                <a:sym typeface="Arial"/>
              </a:rPr>
              <a:t>Learning Exchanges</a:t>
            </a:r>
            <a:r>
              <a:rPr b="1" i="0" lang="en-US" sz="1700" u="none" cap="none" strike="noStrike">
                <a:solidFill>
                  <a:srgbClr val="76902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1700" u="none" cap="none" strike="noStrike">
                <a:solidFill>
                  <a:srgbClr val="769022"/>
                </a:solidFill>
                <a:latin typeface="Arial"/>
                <a:ea typeface="Arial"/>
                <a:cs typeface="Arial"/>
                <a:sym typeface="Arial"/>
              </a:rPr>
              <a:t> 6- to 15-week residencies at collaborating global networks for early-career academics and practitioners to further learning, synthesis, and networking (natura-net.org/learning-exchanges). </a:t>
            </a:r>
            <a:endParaRPr b="0" i="0" sz="1700" u="none" cap="none" strike="noStrike">
              <a:solidFill>
                <a:srgbClr val="7690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004466"/>
                </a:solidFill>
                <a:latin typeface="Arial"/>
                <a:ea typeface="Arial"/>
                <a:cs typeface="Arial"/>
                <a:sym typeface="Arial"/>
              </a:rPr>
              <a:t>Early-Career Network</a:t>
            </a:r>
            <a:r>
              <a:rPr b="1" i="0" lang="en-US" sz="1700" u="none" cap="none" strike="noStrike">
                <a:solidFill>
                  <a:srgbClr val="76902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US" sz="1700" u="none" cap="none" strike="noStrike">
                <a:solidFill>
                  <a:srgbClr val="769022"/>
                </a:solidFill>
                <a:latin typeface="Arial"/>
                <a:ea typeface="Arial"/>
                <a:cs typeface="Arial"/>
                <a:sym typeface="Arial"/>
              </a:rPr>
              <a:t>build and foster community for early career scholars and practitioners (natura-net.org/early-career-network).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004466"/>
                </a:solidFill>
                <a:latin typeface="Arial"/>
                <a:ea typeface="Arial"/>
                <a:cs typeface="Arial"/>
                <a:sym typeface="Arial"/>
              </a:rPr>
              <a:t>Annual All-Hands Meeting</a:t>
            </a:r>
            <a:r>
              <a:rPr b="1" i="0" lang="en-US" sz="1700" u="none" cap="none" strike="noStrike">
                <a:solidFill>
                  <a:srgbClr val="76902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US" sz="1700" u="none" cap="none" strike="noStrike">
                <a:solidFill>
                  <a:srgbClr val="769022"/>
                </a:solidFill>
                <a:latin typeface="Arial"/>
                <a:ea typeface="Arial"/>
                <a:cs typeface="Arial"/>
                <a:sym typeface="Arial"/>
              </a:rPr>
              <a:t>foster exchange and synthesis across all of our network partners (The Nature of Cities Festival (virtual), February 22-26, 2021).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769022"/>
                </a:solidFill>
                <a:latin typeface="Arial"/>
                <a:ea typeface="Arial"/>
                <a:cs typeface="Arial"/>
                <a:sym typeface="Arial"/>
              </a:rPr>
              <a:t>Regular Communication: </a:t>
            </a:r>
            <a:r>
              <a:rPr b="0" i="0" lang="en-US" sz="1700" u="none" cap="none" strike="noStrike">
                <a:solidFill>
                  <a:srgbClr val="004466"/>
                </a:solidFill>
                <a:latin typeface="Arial"/>
                <a:ea typeface="Arial"/>
                <a:cs typeface="Arial"/>
                <a:sym typeface="Arial"/>
              </a:rPr>
              <a:t>NATURA newsletter | </a:t>
            </a:r>
            <a:r>
              <a:rPr b="0" i="0" lang="en-US" sz="1800" u="none" cap="none" strike="noStrike">
                <a:solidFill>
                  <a:srgbClr val="004466"/>
                </a:solidFill>
                <a:latin typeface="Arial"/>
                <a:ea typeface="Arial"/>
                <a:cs typeface="Arial"/>
                <a:sym typeface="Arial"/>
              </a:rPr>
              <a:t>natura-net.org | @natura_project</a:t>
            </a:r>
            <a:endParaRPr b="0" i="0" sz="1700" u="none" cap="none" strike="noStrike">
              <a:solidFill>
                <a:srgbClr val="7690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>
            <p:ph type="ctrTitle"/>
          </p:nvPr>
        </p:nvSpPr>
        <p:spPr>
          <a:xfrm>
            <a:off x="263573" y="1726885"/>
            <a:ext cx="8520600" cy="210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A64F"/>
              </a:buClr>
              <a:buSzPts val="6500"/>
              <a:buFont typeface="IBM Plex Sans"/>
              <a:buNone/>
            </a:pPr>
            <a:r>
              <a:rPr b="1" i="0" lang="en-US" sz="6500" u="none" cap="none" strike="noStrike">
                <a:solidFill>
                  <a:srgbClr val="92A64F"/>
                </a:solidFill>
                <a:latin typeface="IBM Plex Sans"/>
                <a:ea typeface="IBM Plex Sans"/>
                <a:cs typeface="IBM Plex Sans"/>
                <a:sym typeface="IBM Plex Sans"/>
              </a:rPr>
              <a:t>Successes and Lessons Learned</a:t>
            </a:r>
            <a:endParaRPr b="1" i="0" sz="6500" u="none" cap="none" strike="noStrike">
              <a:solidFill>
                <a:srgbClr val="92A64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4b447a667_0_13"/>
          <p:cNvSpPr/>
          <p:nvPr/>
        </p:nvSpPr>
        <p:spPr>
          <a:xfrm>
            <a:off x="-17825" y="-8900"/>
            <a:ext cx="9161700" cy="6181200"/>
          </a:xfrm>
          <a:prstGeom prst="rect">
            <a:avLst/>
          </a:prstGeom>
          <a:solidFill>
            <a:srgbClr val="92A6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gb4b447a667_0_13"/>
          <p:cNvSpPr txBox="1"/>
          <p:nvPr>
            <p:ph idx="4294967295" type="ctrTitle"/>
          </p:nvPr>
        </p:nvSpPr>
        <p:spPr>
          <a:xfrm>
            <a:off x="837200" y="1726875"/>
            <a:ext cx="7258800" cy="210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A64F"/>
              </a:buClr>
              <a:buSzPts val="6500"/>
              <a:buFont typeface="IBM Plex Sans"/>
              <a:buNone/>
            </a:pPr>
            <a:r>
              <a:rPr b="1" lang="en-US" sz="4500">
                <a:solidFill>
                  <a:srgbClr val="FFFFFF"/>
                </a:solidFill>
              </a:rPr>
              <a:t>NATURA Network Dynamics and Growth</a:t>
            </a:r>
            <a:endParaRPr b="1" i="0" sz="4500" u="none" cap="none" strike="noStrike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/>
          <p:nvPr/>
        </p:nvSpPr>
        <p:spPr>
          <a:xfrm>
            <a:off x="316049" y="144380"/>
            <a:ext cx="8511900" cy="42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Cultivating a Diverse Network of Networks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From the initial launching of NATURA, the number of networks increased from 26 to 3</a:t>
            </a:r>
            <a:r>
              <a:rPr lang="en-US" sz="1600">
                <a:latin typeface="Avenir"/>
                <a:ea typeface="Avenir"/>
                <a:cs typeface="Avenir"/>
                <a:sym typeface="Avenir"/>
              </a:rPr>
              <a:t>8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. 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Europe regional node increased from 8 members to 35 members 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Africa regional node increased from 6 members to 41 members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Latin America regional node increased from 6 members to 64 members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North America regional node increased from 5 members to 47 members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</a:br>
            <a:endParaRPr b="1" i="0" sz="2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0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</a:br>
            <a:endParaRPr b="0" i="0" sz="1400" u="none" cap="none" strike="noStrike">
              <a:solidFill>
                <a:srgbClr val="76902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5" name="Google Shape;6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097" y="5285512"/>
            <a:ext cx="453994" cy="461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8999" y="5155459"/>
            <a:ext cx="936397" cy="520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4694" y="2859306"/>
            <a:ext cx="1280682" cy="403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6050" y="5208934"/>
            <a:ext cx="674641" cy="460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82373" y="2827973"/>
            <a:ext cx="982331" cy="61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2167" y="2879031"/>
            <a:ext cx="770208" cy="363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07387" y="3376008"/>
            <a:ext cx="1030579" cy="403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53699" y="4141285"/>
            <a:ext cx="831707" cy="278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850436" y="5506537"/>
            <a:ext cx="1015083" cy="21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914158" y="4656358"/>
            <a:ext cx="817026" cy="318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091332" y="2728662"/>
            <a:ext cx="623408" cy="520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907890" y="5211622"/>
            <a:ext cx="1015076" cy="34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697417" y="3418376"/>
            <a:ext cx="912446" cy="318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86550" y="3557237"/>
            <a:ext cx="674645" cy="67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818997" y="3731859"/>
            <a:ext cx="1030571" cy="280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781724" y="4646774"/>
            <a:ext cx="912445" cy="608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915921" y="4012369"/>
            <a:ext cx="884098" cy="46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12173" y="4440435"/>
            <a:ext cx="623394" cy="50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305096" y="4303931"/>
            <a:ext cx="1472597" cy="276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865261" y="4761974"/>
            <a:ext cx="912438" cy="212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984122" y="4792844"/>
            <a:ext cx="623395" cy="28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82889" y="3684749"/>
            <a:ext cx="623388" cy="58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6335727" y="3509286"/>
            <a:ext cx="831717" cy="314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7635550" y="3033462"/>
            <a:ext cx="1324723" cy="2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7813700" y="4181071"/>
            <a:ext cx="968434" cy="26501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/>
          <p:nvPr/>
        </p:nvSpPr>
        <p:spPr>
          <a:xfrm>
            <a:off x="5187207" y="4211164"/>
            <a:ext cx="770100" cy="384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690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2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6271737" y="4414504"/>
            <a:ext cx="1227526" cy="605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6209924" y="4949562"/>
            <a:ext cx="1083327" cy="61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6371782" y="4038303"/>
            <a:ext cx="1027421" cy="32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7813688" y="4699637"/>
            <a:ext cx="793886" cy="220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7694600" y="5192684"/>
            <a:ext cx="888018" cy="26714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5879025" y="5731975"/>
            <a:ext cx="3205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NEW </a:t>
            </a:r>
            <a:r>
              <a:rPr b="1" lang="en-US" u="sng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NETWORKS ADDED IN 2020</a:t>
            </a:r>
            <a:endParaRPr b="1" u="sng">
              <a:solidFill>
                <a:schemeClr val="dk1"/>
              </a:solidFill>
            </a:endParaRPr>
          </a:p>
        </p:txBody>
      </p:sp>
      <p:pic>
        <p:nvPicPr>
          <p:cNvPr id="97" name="Google Shape;97;p2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7634600" y="3410890"/>
            <a:ext cx="1227550" cy="59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6335724" y="2863566"/>
            <a:ext cx="1015075" cy="54733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800138" y="5800000"/>
            <a:ext cx="3205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FOUNDING NETWORKS</a:t>
            </a:r>
            <a:endParaRPr b="1" u="sng">
              <a:solidFill>
                <a:schemeClr val="dk1"/>
              </a:solidFill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075475" y="2787725"/>
            <a:ext cx="2955600" cy="2894700"/>
          </a:xfrm>
          <a:prstGeom prst="rect">
            <a:avLst/>
          </a:prstGeom>
          <a:noFill/>
          <a:ln cap="flat" cmpd="sng" w="28575">
            <a:solidFill>
              <a:srgbClr val="7690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4b447a667_0_0"/>
          <p:cNvSpPr txBox="1"/>
          <p:nvPr/>
        </p:nvSpPr>
        <p:spPr>
          <a:xfrm>
            <a:off x="316049" y="144380"/>
            <a:ext cx="8511900" cy="42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Avenir"/>
                <a:ea typeface="Avenir"/>
                <a:cs typeface="Avenir"/>
                <a:sym typeface="Avenir"/>
              </a:rPr>
              <a:t>Network Change and Connectivity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</a:br>
            <a:endParaRPr b="1" i="0" sz="2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0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</a:br>
            <a:endParaRPr b="0" i="0" sz="1400" u="none" cap="none" strike="noStrike">
              <a:solidFill>
                <a:srgbClr val="76902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6" name="Google Shape;106;gb4b447a667_0_0"/>
          <p:cNvSpPr txBox="1"/>
          <p:nvPr/>
        </p:nvSpPr>
        <p:spPr>
          <a:xfrm>
            <a:off x="547275" y="5481425"/>
            <a:ext cx="8400600" cy="5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Membership change from 2019 - 2021</a:t>
            </a:r>
            <a:endParaRPr/>
          </a:p>
        </p:txBody>
      </p:sp>
      <p:pic>
        <p:nvPicPr>
          <p:cNvPr id="107" name="Google Shape;107;gb4b447a66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8275" y="4277303"/>
            <a:ext cx="1133875" cy="118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b4b447a667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275" y="704000"/>
            <a:ext cx="5577575" cy="477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4b447a667_0_61"/>
          <p:cNvSpPr/>
          <p:nvPr/>
        </p:nvSpPr>
        <p:spPr>
          <a:xfrm>
            <a:off x="-17825" y="-8900"/>
            <a:ext cx="9161700" cy="6181200"/>
          </a:xfrm>
          <a:prstGeom prst="rect">
            <a:avLst/>
          </a:prstGeom>
          <a:solidFill>
            <a:srgbClr val="92A6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b4b447a667_0_61"/>
          <p:cNvSpPr txBox="1"/>
          <p:nvPr>
            <p:ph idx="4294967295" type="ctrTitle"/>
          </p:nvPr>
        </p:nvSpPr>
        <p:spPr>
          <a:xfrm>
            <a:off x="837200" y="1726875"/>
            <a:ext cx="7258800" cy="210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A64F"/>
              </a:buClr>
              <a:buSzPts val="6500"/>
              <a:buFont typeface="IBM Plex Sans"/>
              <a:buNone/>
            </a:pPr>
            <a:r>
              <a:rPr b="1" lang="en-US" sz="4500">
                <a:solidFill>
                  <a:srgbClr val="FFFFFF"/>
                </a:solidFill>
              </a:rPr>
              <a:t>Challenges</a:t>
            </a:r>
            <a:endParaRPr b="1" i="0" sz="4500" u="none" cap="none" strike="noStrike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atur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